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3" clrIdx="0">
    <p:extLst>
      <p:ext uri="{19B8F6BF-5375-455C-9EA6-DF929625EA0E}">
        <p15:presenceInfo xmlns:p15="http://schemas.microsoft.com/office/powerpoint/2012/main" userId="c022c9616c43c9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3" autoAdjust="0"/>
    <p:restoredTop sz="94554" autoAdjust="0"/>
  </p:normalViewPr>
  <p:slideViewPr>
    <p:cSldViewPr snapToGrid="0" showGuides="1">
      <p:cViewPr varScale="1">
        <p:scale>
          <a:sx n="79" d="100"/>
          <a:sy n="79" d="100"/>
        </p:scale>
        <p:origin x="216" y="6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36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D662-6B32-41D5-8E1A-96A9B6FAE509}" type="datetimeFigureOut">
              <a:rPr lang="de-AT" smtClean="0"/>
              <a:t>07.10.18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DAD7-9648-4334-9973-3F53D86295A5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384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CA5CE-CF9B-49B4-9F54-EA4676D5EF6F}" type="datetimeFigureOut">
              <a:rPr lang="de-AT" smtClean="0"/>
              <a:t>07.10.18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3593F-2752-4925-959E-BC626CD185A1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128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 bwMode="auto">
          <a:xfrm>
            <a:off x="0" y="2723950"/>
            <a:ext cx="122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 bwMode="ltGray">
          <a:xfrm>
            <a:off x="0" y="1376413"/>
            <a:ext cx="12192000" cy="1347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07988" y="1549666"/>
            <a:ext cx="11376024" cy="61275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07987" y="2257760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03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6680182" cy="367347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388226" y="1557949"/>
            <a:ext cx="43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6B7763-DA07-D94E-9E90-96E98413C1A0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8226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7" y="1332186"/>
            <a:ext cx="6680183" cy="8200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85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1763" y="2276475"/>
            <a:ext cx="6692250" cy="3672000"/>
          </a:xfrm>
        </p:spPr>
        <p:txBody>
          <a:bodyPr>
            <a:noAutofit/>
          </a:bodyPr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1557950"/>
            <a:ext cx="43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B4FFF7-1930-3A4E-B478-8906BE9DCFC4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91763" y="1332186"/>
            <a:ext cx="6692249" cy="8200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757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abfallen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2284357"/>
            <a:ext cx="122040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509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1395414"/>
            <a:ext cx="8532812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64E094-074B-0948-893F-88533142971C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26550" y="1395413"/>
            <a:ext cx="2557463" cy="432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693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2276476"/>
            <a:ext cx="8532812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DD816E-634D-F248-839D-4BBDC35F1A94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26550" y="2276475"/>
            <a:ext cx="2557463" cy="342984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023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7300" y="1395413"/>
            <a:ext cx="4356000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9712325" y="1395413"/>
            <a:ext cx="2071688" cy="45545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C337B5-6F43-014B-99CB-E08E66814DD9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16234" y="1395413"/>
            <a:ext cx="4356000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68800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</p:spTree>
    <p:extLst>
      <p:ext uri="{BB962C8B-B14F-4D97-AF65-F5344CB8AC3E}">
        <p14:creationId xmlns:p14="http://schemas.microsoft.com/office/powerpoint/2010/main" val="254506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7300" y="2276474"/>
            <a:ext cx="4356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9712325" y="2276475"/>
            <a:ext cx="2071688" cy="36734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94B101-C9DD-6B48-99EC-61051DDDE0C9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16234" y="2276474"/>
            <a:ext cx="4356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67300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129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07988" y="2276475"/>
            <a:ext cx="554355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2131-50A4-2648-B82C-DCD425A8E00D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240462" y="2276475"/>
            <a:ext cx="554355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14182"/>
            <a:ext cx="5543550" cy="231493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0054" y="5814182"/>
            <a:ext cx="5543550" cy="231493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548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10C-6F5F-7F41-A489-9FD203FB1DF4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915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407988" y="3429000"/>
            <a:ext cx="11376024" cy="178364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407987" y="5318144"/>
            <a:ext cx="11376025" cy="63180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 userDrawn="1"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2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2276475"/>
            <a:ext cx="11376026" cy="367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0F585C3D-BB8C-DE44-92C9-0091265C9DE9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331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07987" y="2199450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19551"/>
            <a:ext cx="122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910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-  schrif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407988" y="3840480"/>
            <a:ext cx="11376024" cy="137216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407987" y="5318144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 userDrawn="1"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5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5543633" cy="367347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379" y="2276475"/>
            <a:ext cx="5543633" cy="367347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038F-D8B7-D04E-8581-20C137B1AE5D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346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0753" y="2276475"/>
            <a:ext cx="5550868" cy="72937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0754" y="3185234"/>
            <a:ext cx="5550867" cy="277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378" y="2276475"/>
            <a:ext cx="5543633" cy="729372"/>
          </a:xfrm>
        </p:spPr>
        <p:txBody>
          <a:bodyPr anchor="b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378" y="3185234"/>
            <a:ext cx="5543634" cy="2772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F61D-57C0-8041-A3F4-6E183565BBE8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14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5688000" cy="3433661"/>
          </a:xfrm>
        </p:spPr>
        <p:txBody>
          <a:bodyPr>
            <a:noAutofit/>
          </a:bodyPr>
          <a:lstStyle>
            <a:lvl1pPr>
              <a:defRPr sz="18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4759" y="2276475"/>
            <a:ext cx="5399254" cy="3433661"/>
          </a:xfrm>
        </p:spPr>
        <p:txBody>
          <a:bodyPr>
            <a:noAutofit/>
          </a:bodyPr>
          <a:lstStyle>
            <a:lvl1pPr>
              <a:defRPr sz="18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8C95-7601-0B42-BE6C-87B09A274F37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384759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</p:spTree>
    <p:extLst>
      <p:ext uri="{BB962C8B-B14F-4D97-AF65-F5344CB8AC3E}">
        <p14:creationId xmlns:p14="http://schemas.microsoft.com/office/powerpoint/2010/main" val="253087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7987" y="1332186"/>
            <a:ext cx="8532813" cy="8200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AT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87" y="2276475"/>
            <a:ext cx="8532813" cy="367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7989" y="6422400"/>
            <a:ext cx="72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258B1AB-1DF5-B24C-874B-A7883DF10C42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39614" y="6422400"/>
            <a:ext cx="780118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013" y="6422400"/>
            <a:ext cx="828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07987" y="404813"/>
            <a:ext cx="2246381" cy="612649"/>
          </a:xfrm>
          <a:prstGeom prst="rect">
            <a:avLst/>
          </a:prstGeom>
        </p:spPr>
      </p:pic>
      <p:cxnSp>
        <p:nvCxnSpPr>
          <p:cNvPr id="10" name="Gerader Verbinder 9"/>
          <p:cNvCxnSpPr/>
          <p:nvPr userDrawn="1"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79388" algn="l" defTabSz="914400" rtl="0" eaLnBrk="1" latinLnBrk="0" hangingPunct="1">
        <a:lnSpc>
          <a:spcPct val="95000"/>
        </a:lnSpc>
        <a:spcBef>
          <a:spcPts val="500"/>
        </a:spcBef>
        <a:buSzPct val="100000"/>
        <a:buFont typeface="Calibri" panose="020F0502020204030204" pitchFamily="34" charset="0"/>
        <a:buChar char="◦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4150" algn="l" defTabSz="914400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13" indent="-182563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3038" algn="l" defTabSz="914400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4" pos="384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257" userDrawn="1">
          <p15:clr>
            <a:srgbClr val="F26B43"/>
          </p15:clr>
        </p15:guide>
        <p15:guide id="17" pos="7423" userDrawn="1">
          <p15:clr>
            <a:srgbClr val="F26B43"/>
          </p15:clr>
        </p15:guide>
        <p15:guide id="18" orient="horz" pos="255" userDrawn="1">
          <p15:clr>
            <a:srgbClr val="F26B43"/>
          </p15:clr>
        </p15:guide>
        <p15:guide id="19" orient="horz" pos="1434" userDrawn="1">
          <p15:clr>
            <a:srgbClr val="F26B43"/>
          </p15:clr>
        </p15:guide>
        <p15:guide id="20" orient="horz" pos="3884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orient="horz" pos="1366" userDrawn="1">
          <p15:clr>
            <a:srgbClr val="F26B43"/>
          </p15:clr>
        </p15:guide>
        <p15:guide id="23" orient="horz" pos="3748" userDrawn="1">
          <p15:clr>
            <a:srgbClr val="F26B43"/>
          </p15:clr>
        </p15:guide>
        <p15:guide id="24" orient="horz" pos="879" userDrawn="1">
          <p15:clr>
            <a:srgbClr val="F26B43"/>
          </p15:clr>
        </p15:guide>
        <p15:guide id="25" orient="horz" pos="8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2800" dirty="0"/>
              <a:t>Selbstbestimmtes Leben: Die Deinstitutionalisierung und ihre Folgen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Dr.</a:t>
            </a:r>
            <a:r>
              <a:rPr lang="de-AT" baseline="30000" dirty="0"/>
              <a:t>in</a:t>
            </a:r>
            <a:r>
              <a:rPr lang="de-AT" dirty="0"/>
              <a:t> Gertraud Kremsner, Universität Wien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04A68F-9600-9344-91D0-DF827464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0" y="2787650"/>
            <a:ext cx="5022850" cy="33424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B4678FE-1EE7-7749-A5CE-28B4231695AA}"/>
              </a:ext>
            </a:extLst>
          </p:cNvPr>
          <p:cNvSpPr txBox="1"/>
          <p:nvPr/>
        </p:nvSpPr>
        <p:spPr>
          <a:xfrm>
            <a:off x="407987" y="6286500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Vortrag im Rahmen der öffentlichen Sitzung des Südtiroler </a:t>
            </a:r>
            <a:r>
              <a:rPr lang="de-DE" dirty="0" err="1"/>
              <a:t>Monitoringausschusses</a:t>
            </a:r>
            <a:r>
              <a:rPr lang="de-DE" dirty="0"/>
              <a:t> am 26.10.2018 in Bozen</a:t>
            </a:r>
          </a:p>
        </p:txBody>
      </p:sp>
    </p:spTree>
    <p:extLst>
      <p:ext uri="{BB962C8B-B14F-4D97-AF65-F5344CB8AC3E}">
        <p14:creationId xmlns:p14="http://schemas.microsoft.com/office/powerpoint/2010/main" val="81918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3087" y="227286"/>
            <a:ext cx="8532813" cy="820064"/>
          </a:xfrm>
        </p:spPr>
        <p:txBody>
          <a:bodyPr/>
          <a:lstStyle/>
          <a:p>
            <a:r>
              <a:rPr lang="de-AT" dirty="0"/>
              <a:t>Was ist De-Institutionalisierung?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FE68-728D-6645-8895-CA65BA9049DD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Kremsner – Selbstbestimmtes Leben: Die </a:t>
            </a:r>
            <a:r>
              <a:rPr lang="de-AT" dirty="0" err="1"/>
              <a:t>Deinsitutionalisierung</a:t>
            </a:r>
            <a:r>
              <a:rPr lang="de-AT" dirty="0"/>
              <a:t> und ihre Folgen. 26.10.2018, Bozen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B196E3-2F86-D44D-9223-9CA1AF43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9" y="1917018"/>
            <a:ext cx="3635713" cy="36357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200C09-3257-9448-ABBF-EBB9FAD8E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422" y="1439490"/>
            <a:ext cx="1713878" cy="2038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CE09EF-9133-2A40-8833-AA0FDF51A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61" y="2715699"/>
            <a:ext cx="1713878" cy="2038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35B1E4-3727-7548-8C3E-41BB2672F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422" y="4123980"/>
            <a:ext cx="1713878" cy="20383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92E14C2-5DC4-4B4C-A84A-424EC88B4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44" y="1439490"/>
            <a:ext cx="1713878" cy="20383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DDB7639-448B-CB4F-987B-6055AA536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22" y="4123980"/>
            <a:ext cx="1713878" cy="2038350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6CC642B-B31F-0643-8C06-DD0D06B45514}"/>
              </a:ext>
            </a:extLst>
          </p:cNvPr>
          <p:cNvCxnSpPr>
            <a:cxnSpLocks/>
          </p:cNvCxnSpPr>
          <p:nvPr/>
        </p:nvCxnSpPr>
        <p:spPr>
          <a:xfrm flipV="1">
            <a:off x="4136401" y="2715699"/>
            <a:ext cx="2069104" cy="762141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DEF5C98-8591-4847-B580-DAA92FE22C97}"/>
              </a:ext>
            </a:extLst>
          </p:cNvPr>
          <p:cNvCxnSpPr>
            <a:cxnSpLocks/>
          </p:cNvCxnSpPr>
          <p:nvPr/>
        </p:nvCxnSpPr>
        <p:spPr>
          <a:xfrm>
            <a:off x="4076385" y="4569050"/>
            <a:ext cx="2127876" cy="983681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FC78BE6-3155-0F48-A606-A6A5FAB841BB}"/>
              </a:ext>
            </a:extLst>
          </p:cNvPr>
          <p:cNvCxnSpPr>
            <a:cxnSpLocks/>
          </p:cNvCxnSpPr>
          <p:nvPr/>
        </p:nvCxnSpPr>
        <p:spPr>
          <a:xfrm flipV="1">
            <a:off x="4105771" y="3991910"/>
            <a:ext cx="3978090" cy="1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2A0367-A2E5-F449-A104-F2186D2183A7}"/>
              </a:ext>
            </a:extLst>
          </p:cNvPr>
          <p:cNvCxnSpPr>
            <a:cxnSpLocks/>
          </p:cNvCxnSpPr>
          <p:nvPr/>
        </p:nvCxnSpPr>
        <p:spPr>
          <a:xfrm flipV="1">
            <a:off x="4137075" y="2776664"/>
            <a:ext cx="5693347" cy="976482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0526BCC-8713-344B-9019-1A2E7FFB2A32}"/>
              </a:ext>
            </a:extLst>
          </p:cNvPr>
          <p:cNvCxnSpPr>
            <a:cxnSpLocks/>
          </p:cNvCxnSpPr>
          <p:nvPr/>
        </p:nvCxnSpPr>
        <p:spPr>
          <a:xfrm>
            <a:off x="4107392" y="4302352"/>
            <a:ext cx="5723030" cy="1382448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4F6B1B27-C4D2-E642-939B-119AFE818BFF}"/>
              </a:ext>
            </a:extLst>
          </p:cNvPr>
          <p:cNvSpPr txBox="1"/>
          <p:nvPr/>
        </p:nvSpPr>
        <p:spPr>
          <a:xfrm>
            <a:off x="6123240" y="1123550"/>
            <a:ext cx="5976258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TRÄGERORGANISATION B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FF1947-5B7B-0B45-8511-ABBE3719C73C}"/>
              </a:ext>
            </a:extLst>
          </p:cNvPr>
          <p:cNvSpPr txBox="1"/>
          <p:nvPr/>
        </p:nvSpPr>
        <p:spPr>
          <a:xfrm>
            <a:off x="114299" y="1123550"/>
            <a:ext cx="5976258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TRÄGERORGANISATION A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8FCFC2-7F41-7943-9DC3-C08A0CC0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244" y="303486"/>
            <a:ext cx="8532813" cy="820064"/>
          </a:xfrm>
        </p:spPr>
        <p:txBody>
          <a:bodyPr/>
          <a:lstStyle/>
          <a:p>
            <a:r>
              <a:rPr lang="de-DE" dirty="0"/>
              <a:t>Was ist De-Institutionalisierung?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4DE28-DEB9-F34F-B2FE-8185B9CA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10C-6F5F-7F41-A489-9FD203FB1DF4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E86004-F84A-2D48-BFF3-E5FB9AE3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A1D7C4-B26E-BA40-9292-A5C7BEFB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6A8D83-49DA-C041-ADB5-3CE3C7B3D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985" y="1504806"/>
            <a:ext cx="1713878" cy="2038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917034-EF84-5348-BEDD-8B73316C9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424" y="2797344"/>
            <a:ext cx="1713878" cy="2038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6552A3-001A-714A-8A9F-7DBBA812D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985" y="4123980"/>
            <a:ext cx="1713878" cy="20383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4A7434B-C00D-1A40-9181-91FF1DA7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307" y="1504806"/>
            <a:ext cx="1713878" cy="20383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C58982B-53E8-EC48-8263-207429863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685" y="4123980"/>
            <a:ext cx="1713878" cy="20383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F88BD5-C015-804B-9280-3FB234E88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1465265"/>
            <a:ext cx="1713878" cy="20383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0179E0E-3ABE-274D-B56A-16758830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17" y="2741474"/>
            <a:ext cx="1713878" cy="20383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851D0DC-4039-444B-916A-F6B7CC436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149755"/>
            <a:ext cx="1713878" cy="20383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1B0C009-FFE4-4041-9B0B-FF0F38DA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0" y="1465265"/>
            <a:ext cx="1713878" cy="20383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E50555F-652D-5340-977C-DAE47C438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8" y="4149755"/>
            <a:ext cx="1713878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37AA5-0251-B148-AA05-BA6226CB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216" y="238171"/>
            <a:ext cx="8532813" cy="820064"/>
          </a:xfrm>
        </p:spPr>
        <p:txBody>
          <a:bodyPr/>
          <a:lstStyle/>
          <a:p>
            <a:pPr algn="ctr"/>
            <a:r>
              <a:rPr lang="de-DE" dirty="0"/>
              <a:t>De-Institutionalisierung: gemeindeintegrierte Wohnformen (</a:t>
            </a:r>
            <a:r>
              <a:rPr lang="de-DE" dirty="0" err="1"/>
              <a:t>Theunissen</a:t>
            </a:r>
            <a:r>
              <a:rPr lang="de-DE" dirty="0"/>
              <a:t> 2009, 375)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40505-5CAD-834F-9E83-795FA734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200" y="2432957"/>
            <a:ext cx="8532813" cy="57212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Einrichtungen für große Gruppen: Wohnungen mit 4-6 Plätzen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7AAC31-E070-1747-94DD-72B9E5B4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10C-6F5F-7F41-A489-9FD203FB1DF4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F4400D-FD29-FE4B-88A9-14F32B58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4F13DB-DFA4-D840-9B08-9F0888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4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732C4F-0AE7-7E40-87B3-BE9A2B921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65" y="1413782"/>
            <a:ext cx="1713878" cy="2038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146EB2F-0944-4E49-A196-128E1141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3140730"/>
            <a:ext cx="1322614" cy="1573012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48FDD63-F701-9F48-9773-5BADF0113F75}"/>
              </a:ext>
            </a:extLst>
          </p:cNvPr>
          <p:cNvSpPr txBox="1">
            <a:spLocks/>
          </p:cNvSpPr>
          <p:nvPr/>
        </p:nvSpPr>
        <p:spPr>
          <a:xfrm>
            <a:off x="3659188" y="4017819"/>
            <a:ext cx="7672842" cy="572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7938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◦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415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2313" indent="-182563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303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Einrichtungen für kleine Gruppen: Wohnungen mit 3 Plätzen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861FCF1-B52F-4A45-B126-093B73262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88" y="4900660"/>
            <a:ext cx="1018249" cy="1211025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28487B7-8166-914D-81AC-D8BC6CECD560}"/>
              </a:ext>
            </a:extLst>
          </p:cNvPr>
          <p:cNvSpPr txBox="1">
            <a:spLocks/>
          </p:cNvSpPr>
          <p:nvPr/>
        </p:nvSpPr>
        <p:spPr>
          <a:xfrm>
            <a:off x="4807631" y="5539558"/>
            <a:ext cx="7144883" cy="572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7938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◦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415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2313" indent="-182563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303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Unterstütztes Leben: Wohnungen für 1-2 Personen</a:t>
            </a:r>
          </a:p>
        </p:txBody>
      </p:sp>
    </p:spTree>
    <p:extLst>
      <p:ext uri="{BB962C8B-B14F-4D97-AF65-F5344CB8AC3E}">
        <p14:creationId xmlns:p14="http://schemas.microsoft.com/office/powerpoint/2010/main" val="10944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5424A361-E942-1843-9AB1-8FAD8E6FDC43}"/>
              </a:ext>
            </a:extLst>
          </p:cNvPr>
          <p:cNvSpPr txBox="1"/>
          <p:nvPr/>
        </p:nvSpPr>
        <p:spPr>
          <a:xfrm>
            <a:off x="6106885" y="1123550"/>
            <a:ext cx="5992587" cy="5078313"/>
          </a:xfrm>
          <a:prstGeom prst="rect">
            <a:avLst/>
          </a:prstGeom>
          <a:solidFill>
            <a:srgbClr val="C8E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TRÄGERORGANISATION A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30ED1B-7CCE-8241-9921-2FF133B3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10C-6F5F-7F41-A489-9FD203FB1DF4}" type="datetime1">
              <a:rPr lang="de-AT" smtClean="0"/>
              <a:t>07.10.18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40AE96-9070-514F-A761-77CE6EB0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B4012C-AE56-3241-BD6D-55F3EF1B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E3299A-60A4-9543-B4CF-E7469FE7ED97}"/>
              </a:ext>
            </a:extLst>
          </p:cNvPr>
          <p:cNvSpPr txBox="1"/>
          <p:nvPr/>
        </p:nvSpPr>
        <p:spPr>
          <a:xfrm>
            <a:off x="114298" y="1123550"/>
            <a:ext cx="5992587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TRÄGERORGANISATION A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26FE21-3565-D04C-B019-4723408B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1465265"/>
            <a:ext cx="1713878" cy="2038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87FC53-FD65-F848-8120-7C3A3ACED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17" y="2741474"/>
            <a:ext cx="1713878" cy="2038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46F8CF-45D9-6141-B3AE-99766C2A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149755"/>
            <a:ext cx="1713878" cy="20383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5E17E1-AA7C-9C4E-8AFB-7B728DA3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0" y="1465265"/>
            <a:ext cx="1713878" cy="20383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EE61950-88EF-AD48-AE6D-65C57A16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8" y="4149755"/>
            <a:ext cx="1713878" cy="20383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DF16E46-5DA9-A444-9A00-9CD0F4D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878" y="1528088"/>
            <a:ext cx="1713878" cy="20383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17E96AD-83B5-7846-B922-70F736E5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05" y="4201236"/>
            <a:ext cx="1322614" cy="157301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BA6499E-B462-FA49-83A9-B20CD580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351" y="4977080"/>
            <a:ext cx="1018249" cy="12110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B45DD18-AAFF-F242-885C-EA4044B1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074" y="1528088"/>
            <a:ext cx="1713878" cy="20383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9546A91-DB77-264A-B6C6-C4A56366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72" y="4627359"/>
            <a:ext cx="1322614" cy="15730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A3A1408-64BF-774B-9B72-E86237C1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904" y="3491386"/>
            <a:ext cx="1018249" cy="121102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1D3635F-7EFB-9C46-8D10-C0A4BFE8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90" y="2112291"/>
            <a:ext cx="1018249" cy="121102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A36F09-FAEE-724F-B337-32303035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047" y="3649511"/>
            <a:ext cx="1018249" cy="1211025"/>
          </a:xfrm>
          <a:prstGeom prst="rect">
            <a:avLst/>
          </a:prstGeom>
        </p:spPr>
      </p:pic>
      <p:sp>
        <p:nvSpPr>
          <p:cNvPr id="22" name="Pfeil nach rechts 21">
            <a:extLst>
              <a:ext uri="{FF2B5EF4-FFF2-40B4-BE49-F238E27FC236}">
                <a16:creationId xmlns:a16="http://schemas.microsoft.com/office/drawing/2014/main" id="{6A5D1C69-6075-BD4A-A39E-48EFF46453D7}"/>
              </a:ext>
            </a:extLst>
          </p:cNvPr>
          <p:cNvSpPr/>
          <p:nvPr/>
        </p:nvSpPr>
        <p:spPr>
          <a:xfrm>
            <a:off x="5501256" y="2383971"/>
            <a:ext cx="1810881" cy="352697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5F4891-AF94-DD4F-BF1E-2AF73948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10C-6F5F-7F41-A489-9FD203FB1DF4}" type="datetime1">
              <a:rPr lang="de-AT" smtClean="0"/>
              <a:t>08.10.18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06C59-584F-2D4C-B200-BA7D0690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E36AFD-78CB-D74C-9E5F-8D2B2A9A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850242-3EEA-DD4B-8D2F-EBA32F71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8" y="1687466"/>
            <a:ext cx="1713878" cy="2038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C2E5209-EF59-784B-9A6C-72C62002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399" y="4023202"/>
            <a:ext cx="1322614" cy="157301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51A80B1-A820-284E-9BDB-CEB6C886C29F}"/>
              </a:ext>
            </a:extLst>
          </p:cNvPr>
          <p:cNvSpPr txBox="1"/>
          <p:nvPr/>
        </p:nvSpPr>
        <p:spPr>
          <a:xfrm>
            <a:off x="9717144" y="559621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Werkstatt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13BD68A-45F8-D744-94D8-81ECB7A4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696" y="0"/>
            <a:ext cx="6154137" cy="61541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CCCCE4-B05F-9140-9355-F4CD991E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17" y="4568642"/>
            <a:ext cx="2264992" cy="1585495"/>
          </a:xfrm>
          <a:prstGeom prst="rect">
            <a:avLst/>
          </a:prstGeom>
        </p:spPr>
      </p:pic>
      <p:sp>
        <p:nvSpPr>
          <p:cNvPr id="16" name="Nach rechts gekrümmter Pfeil 15">
            <a:extLst>
              <a:ext uri="{FF2B5EF4-FFF2-40B4-BE49-F238E27FC236}">
                <a16:creationId xmlns:a16="http://schemas.microsoft.com/office/drawing/2014/main" id="{E6BCB033-D06D-2445-94D2-7C8F6DA0F600}"/>
              </a:ext>
            </a:extLst>
          </p:cNvPr>
          <p:cNvSpPr/>
          <p:nvPr/>
        </p:nvSpPr>
        <p:spPr>
          <a:xfrm>
            <a:off x="201241" y="3725816"/>
            <a:ext cx="1469676" cy="2029865"/>
          </a:xfrm>
          <a:prstGeom prst="curvedRightArrow">
            <a:avLst>
              <a:gd name="adj1" fmla="val 25000"/>
              <a:gd name="adj2" fmla="val 39921"/>
              <a:gd name="adj3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F489627-EE63-C84F-8344-BEAF51D157C7}"/>
              </a:ext>
            </a:extLst>
          </p:cNvPr>
          <p:cNvSpPr txBox="1"/>
          <p:nvPr/>
        </p:nvSpPr>
        <p:spPr>
          <a:xfrm>
            <a:off x="1066441" y="3777897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Wohnhaus</a:t>
            </a:r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88FFC2D5-CB90-BE4E-A9F8-41B00BFEF2AF}"/>
              </a:ext>
            </a:extLst>
          </p:cNvPr>
          <p:cNvSpPr/>
          <p:nvPr/>
        </p:nvSpPr>
        <p:spPr>
          <a:xfrm>
            <a:off x="4098471" y="5361389"/>
            <a:ext cx="5534928" cy="79274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1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150335-E506-F04F-9303-D31E5C1A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10C-6F5F-7F41-A489-9FD203FB1DF4}" type="datetime1">
              <a:rPr lang="de-AT" smtClean="0"/>
              <a:t>08.10.18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77A429-2564-CC4F-AA50-219484E9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C06C00-92FD-804D-B8EA-EEF7E3DD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C1EBA2-EE17-A146-BB06-8519F3B4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8" y="2716168"/>
            <a:ext cx="1713878" cy="2038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E77F9A5-4FEA-DD41-B350-830FE9374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399" y="4023202"/>
            <a:ext cx="1322614" cy="157301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FD426AC-1403-C243-AF9D-009CDB03F11E}"/>
              </a:ext>
            </a:extLst>
          </p:cNvPr>
          <p:cNvSpPr txBox="1"/>
          <p:nvPr/>
        </p:nvSpPr>
        <p:spPr>
          <a:xfrm>
            <a:off x="9717144" y="559621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Werkstatt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C2483D-CF87-E847-B5BE-1ED3CAC49FA2}"/>
              </a:ext>
            </a:extLst>
          </p:cNvPr>
          <p:cNvSpPr txBox="1"/>
          <p:nvPr/>
        </p:nvSpPr>
        <p:spPr>
          <a:xfrm>
            <a:off x="1066441" y="4806599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Wohnhaus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5B7F9B-A91F-9746-81B3-D30FC3E10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06" y="3354481"/>
            <a:ext cx="2264992" cy="1585495"/>
          </a:xfrm>
          <a:prstGeom prst="rect">
            <a:avLst/>
          </a:prstGeom>
        </p:spPr>
      </p:pic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DE6C3030-49B9-5549-94CC-847595E29045}"/>
              </a:ext>
            </a:extLst>
          </p:cNvPr>
          <p:cNvSpPr/>
          <p:nvPr/>
        </p:nvSpPr>
        <p:spPr>
          <a:xfrm>
            <a:off x="1657127" y="1096546"/>
            <a:ext cx="2764981" cy="1756820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Heute war Herr X nicht brav....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3195127C-A1F0-0140-A590-36709B41F0EC}"/>
              </a:ext>
            </a:extLst>
          </p:cNvPr>
          <p:cNvSpPr/>
          <p:nvPr/>
        </p:nvSpPr>
        <p:spPr>
          <a:xfrm flipH="1">
            <a:off x="9384984" y="1786187"/>
            <a:ext cx="2066869" cy="2237015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Bei uns hat er sich auch nicht an die Regeln gehalten....</a:t>
            </a: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37030523-0D6D-0643-ABAB-B042F6FADB46}"/>
              </a:ext>
            </a:extLst>
          </p:cNvPr>
          <p:cNvSpPr/>
          <p:nvPr/>
        </p:nvSpPr>
        <p:spPr>
          <a:xfrm>
            <a:off x="5782230" y="1786187"/>
            <a:ext cx="2472311" cy="145567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Bei mir im Auto war er auch schlimm!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A5F18B7-67ED-9C42-B151-7C298FB88D6D}"/>
              </a:ext>
            </a:extLst>
          </p:cNvPr>
          <p:cNvCxnSpPr/>
          <p:nvPr/>
        </p:nvCxnSpPr>
        <p:spPr>
          <a:xfrm>
            <a:off x="2628900" y="4147228"/>
            <a:ext cx="205740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2DD961A-48E7-474E-BFF8-F926C16E3DBD}"/>
              </a:ext>
            </a:extLst>
          </p:cNvPr>
          <p:cNvCxnSpPr>
            <a:cxnSpLocks/>
          </p:cNvCxnSpPr>
          <p:nvPr/>
        </p:nvCxnSpPr>
        <p:spPr>
          <a:xfrm>
            <a:off x="2514066" y="4743403"/>
            <a:ext cx="7119333" cy="85281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FEB54C94-93F6-6B4A-99FA-771B44D93F18}"/>
              </a:ext>
            </a:extLst>
          </p:cNvPr>
          <p:cNvCxnSpPr>
            <a:cxnSpLocks/>
          </p:cNvCxnSpPr>
          <p:nvPr/>
        </p:nvCxnSpPr>
        <p:spPr>
          <a:xfrm flipH="1">
            <a:off x="2503029" y="4430256"/>
            <a:ext cx="2356077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BFF6DBD-ABB9-3344-90FC-B72048103E3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018385" y="4299628"/>
            <a:ext cx="2615014" cy="51008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6E59797-3D91-7C44-8821-D73954B4E09D}"/>
              </a:ext>
            </a:extLst>
          </p:cNvPr>
          <p:cNvCxnSpPr>
            <a:cxnSpLocks/>
          </p:cNvCxnSpPr>
          <p:nvPr/>
        </p:nvCxnSpPr>
        <p:spPr>
          <a:xfrm flipH="1" flipV="1">
            <a:off x="7018386" y="4682668"/>
            <a:ext cx="2531268" cy="43585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FD89B0AF-7726-DF44-8112-9A1F04B1B0D3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 flipV="1">
            <a:off x="2349806" y="4991265"/>
            <a:ext cx="7367338" cy="78961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43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F7C10-71FC-4445-B1E2-34C4382F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486" y="238171"/>
            <a:ext cx="8532813" cy="820064"/>
          </a:xfrm>
        </p:spPr>
        <p:txBody>
          <a:bodyPr/>
          <a:lstStyle/>
          <a:p>
            <a:r>
              <a:rPr lang="de-DE" dirty="0"/>
              <a:t>Zusammenfassung: De-Institutionalisierung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B032B1-35FC-CE4B-99E1-111F0F59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10C-6F5F-7F41-A489-9FD203FB1DF4}" type="datetime1">
              <a:rPr lang="de-AT" smtClean="0"/>
              <a:t>08.10.18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F70692-BC79-A14E-8C7B-62745F8C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83ABBC-905F-BA48-8DD8-DC2D5CF4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D55E1B-C075-0646-9B2A-11CDB4C9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25" y="5181600"/>
            <a:ext cx="3338513" cy="9017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de-DE" dirty="0"/>
              <a:t>Person (mit Behinderung)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CC1002F-6AB5-A545-8D03-C40AEDBB222F}"/>
              </a:ext>
            </a:extLst>
          </p:cNvPr>
          <p:cNvSpPr txBox="1">
            <a:spLocks/>
          </p:cNvSpPr>
          <p:nvPr/>
        </p:nvSpPr>
        <p:spPr>
          <a:xfrm>
            <a:off x="440624" y="1348350"/>
            <a:ext cx="3338513" cy="181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61950" indent="-17938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◦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39750" indent="-18415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22313" indent="-182563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95350" indent="-17303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Institution – Träger der Behindertenhilfe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0421EFC-DCA9-2C42-83BD-987163EFB071}"/>
              </a:ext>
            </a:extLst>
          </p:cNvPr>
          <p:cNvSpPr txBox="1">
            <a:spLocks/>
          </p:cNvSpPr>
          <p:nvPr/>
        </p:nvSpPr>
        <p:spPr>
          <a:xfrm>
            <a:off x="440624" y="3644900"/>
            <a:ext cx="3338513" cy="1079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61950" indent="-17938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◦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39750" indent="-18415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22313" indent="-182563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95350" indent="-17303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Betreuungsperson</a:t>
            </a:r>
          </a:p>
        </p:txBody>
      </p:sp>
      <p:sp>
        <p:nvSpPr>
          <p:cNvPr id="10" name="Legende mit Pfeil nach unten 9">
            <a:extLst>
              <a:ext uri="{FF2B5EF4-FFF2-40B4-BE49-F238E27FC236}">
                <a16:creationId xmlns:a16="http://schemas.microsoft.com/office/drawing/2014/main" id="{301BC13A-7F0F-D043-92C6-2303EB784156}"/>
              </a:ext>
            </a:extLst>
          </p:cNvPr>
          <p:cNvSpPr/>
          <p:nvPr/>
        </p:nvSpPr>
        <p:spPr>
          <a:xfrm>
            <a:off x="1172252" y="2794000"/>
            <a:ext cx="1676400" cy="850900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Auftrag</a:t>
            </a:r>
          </a:p>
        </p:txBody>
      </p:sp>
      <p:sp>
        <p:nvSpPr>
          <p:cNvPr id="11" name="Legende mit Pfeil nach unten 10">
            <a:extLst>
              <a:ext uri="{FF2B5EF4-FFF2-40B4-BE49-F238E27FC236}">
                <a16:creationId xmlns:a16="http://schemas.microsoft.com/office/drawing/2014/main" id="{C93E7E32-1AAF-4E41-AABF-844D5B15CF2A}"/>
              </a:ext>
            </a:extLst>
          </p:cNvPr>
          <p:cNvSpPr/>
          <p:nvPr/>
        </p:nvSpPr>
        <p:spPr>
          <a:xfrm>
            <a:off x="1172252" y="4357750"/>
            <a:ext cx="1676400" cy="850900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Handlung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F32AFDB-E253-7B40-AD8D-951901CC8B12}"/>
              </a:ext>
            </a:extLst>
          </p:cNvPr>
          <p:cNvSpPr txBox="1"/>
          <p:nvPr/>
        </p:nvSpPr>
        <p:spPr>
          <a:xfrm>
            <a:off x="7385842" y="1555906"/>
            <a:ext cx="414745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Mitbewohner*innen können nicht selber ausgesucht werden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119F8B7-9C2D-574B-99DC-0FE2832782CB}"/>
              </a:ext>
            </a:extLst>
          </p:cNvPr>
          <p:cNvSpPr txBox="1"/>
          <p:nvPr/>
        </p:nvSpPr>
        <p:spPr>
          <a:xfrm>
            <a:off x="7385842" y="2859737"/>
            <a:ext cx="414745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Betreuer*innen können nicht selber ausgesucht werden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3832E61-347E-6241-9539-755C5AED723A}"/>
              </a:ext>
            </a:extLst>
          </p:cNvPr>
          <p:cNvSpPr txBox="1"/>
          <p:nvPr/>
        </p:nvSpPr>
        <p:spPr>
          <a:xfrm>
            <a:off x="7385841" y="3810071"/>
            <a:ext cx="414745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Wohnplatz kann nicht selber ausgesucht werden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7C6988-AE61-C14A-BF39-4F66049CD407}"/>
              </a:ext>
            </a:extLst>
          </p:cNvPr>
          <p:cNvSpPr txBox="1"/>
          <p:nvPr/>
        </p:nvSpPr>
        <p:spPr>
          <a:xfrm>
            <a:off x="7385840" y="4760405"/>
            <a:ext cx="414745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Werkstatt kann nicht selber ausgesucht werden</a:t>
            </a:r>
          </a:p>
        </p:txBody>
      </p:sp>
      <p:sp>
        <p:nvSpPr>
          <p:cNvPr id="16" name="Kreuz 15">
            <a:extLst>
              <a:ext uri="{FF2B5EF4-FFF2-40B4-BE49-F238E27FC236}">
                <a16:creationId xmlns:a16="http://schemas.microsoft.com/office/drawing/2014/main" id="{A6D791F0-C401-1941-98E1-3F8F4F51BEB8}"/>
              </a:ext>
            </a:extLst>
          </p:cNvPr>
          <p:cNvSpPr/>
          <p:nvPr/>
        </p:nvSpPr>
        <p:spPr>
          <a:xfrm>
            <a:off x="4861371" y="2930894"/>
            <a:ext cx="1442236" cy="1353293"/>
          </a:xfrm>
          <a:prstGeom prst="plu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801AC-94ED-0049-B245-6264770D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215" y="287157"/>
            <a:ext cx="8532813" cy="820064"/>
          </a:xfrm>
        </p:spPr>
        <p:txBody>
          <a:bodyPr/>
          <a:lstStyle/>
          <a:p>
            <a:r>
              <a:rPr lang="de-DE" dirty="0"/>
              <a:t>Was heißt Selbstbestimmtes Leben?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80E604-9290-5141-B331-EE79E8C6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0B82-488F-B04B-8EFF-1B687A043896}" type="datetime1">
              <a:rPr lang="de-AT" smtClean="0"/>
              <a:t>08.10.18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9EB72E-7F37-8940-A356-515D3F22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Kremsner – Selbstbestimmtes Leben: Die Deinsitutionalisierung und ihre Folgen. 26.10.2018, Bozen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CCAD8D-2E16-A441-A7CE-851A2E8E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05A5AE1F-4813-4D0A-B870-8FB3219A4125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54C9EFC-CDA3-B54A-A842-CDA965529E0D}"/>
              </a:ext>
            </a:extLst>
          </p:cNvPr>
          <p:cNvSpPr txBox="1">
            <a:spLocks/>
          </p:cNvSpPr>
          <p:nvPr/>
        </p:nvSpPr>
        <p:spPr>
          <a:xfrm>
            <a:off x="8434387" y="3644900"/>
            <a:ext cx="3338513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61950" indent="-17938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◦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39750" indent="-18415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22313" indent="-182563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95350" indent="-17303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Assistent*in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928BEBE-7E78-794F-B97E-627164069937}"/>
              </a:ext>
            </a:extLst>
          </p:cNvPr>
          <p:cNvSpPr txBox="1">
            <a:spLocks/>
          </p:cNvSpPr>
          <p:nvPr/>
        </p:nvSpPr>
        <p:spPr>
          <a:xfrm>
            <a:off x="8445500" y="1348350"/>
            <a:ext cx="3338513" cy="1816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61950" indent="-17938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◦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39750" indent="-18415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22313" indent="-182563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95350" indent="-173038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Source Sans Pro Light" panose="020B0403030403020204" pitchFamily="34" charset="0"/>
              <a:buChar char="­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/>
              <a:t>Person (mit Behinderung)</a:t>
            </a:r>
            <a:endParaRPr lang="de-DE" dirty="0"/>
          </a:p>
        </p:txBody>
      </p:sp>
      <p:sp>
        <p:nvSpPr>
          <p:cNvPr id="9" name="Legende mit Pfeil nach unten 8">
            <a:extLst>
              <a:ext uri="{FF2B5EF4-FFF2-40B4-BE49-F238E27FC236}">
                <a16:creationId xmlns:a16="http://schemas.microsoft.com/office/drawing/2014/main" id="{D602A773-AEF5-6F41-94FB-3D56D23D26A0}"/>
              </a:ext>
            </a:extLst>
          </p:cNvPr>
          <p:cNvSpPr/>
          <p:nvPr/>
        </p:nvSpPr>
        <p:spPr>
          <a:xfrm>
            <a:off x="9265443" y="2794000"/>
            <a:ext cx="1676400" cy="850900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Auftrag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6F9CA1-22FD-CA4C-8530-FC7F6BBDFA31}"/>
              </a:ext>
            </a:extLst>
          </p:cNvPr>
          <p:cNvSpPr txBox="1"/>
          <p:nvPr/>
        </p:nvSpPr>
        <p:spPr>
          <a:xfrm>
            <a:off x="691106" y="1702867"/>
            <a:ext cx="414745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Will ich alleine wohnen oder mit anderen gemeinsam? </a:t>
            </a:r>
            <a:br>
              <a:rPr lang="de-DE" sz="2400" dirty="0"/>
            </a:br>
            <a:r>
              <a:rPr lang="de-DE" sz="2400" dirty="0"/>
              <a:t>Mit wem will ich wohnen?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1A1C32-86A1-574D-938C-F0619B8EF15C}"/>
              </a:ext>
            </a:extLst>
          </p:cNvPr>
          <p:cNvSpPr txBox="1"/>
          <p:nvPr/>
        </p:nvSpPr>
        <p:spPr>
          <a:xfrm>
            <a:off x="691104" y="3627769"/>
            <a:ext cx="414745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Welche Personen will ich als meine Unterstützer*innen haben?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56E7C9-D8B8-2848-AB92-9AE5D67AEEDC}"/>
              </a:ext>
            </a:extLst>
          </p:cNvPr>
          <p:cNvSpPr txBox="1"/>
          <p:nvPr/>
        </p:nvSpPr>
        <p:spPr>
          <a:xfrm>
            <a:off x="691103" y="3040234"/>
            <a:ext cx="414745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Wo will ich wohnen?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23BC2E-EEA6-9E4D-BC60-CF6449C209D0}"/>
              </a:ext>
            </a:extLst>
          </p:cNvPr>
          <p:cNvSpPr txBox="1"/>
          <p:nvPr/>
        </p:nvSpPr>
        <p:spPr>
          <a:xfrm>
            <a:off x="691104" y="4907366"/>
            <a:ext cx="414745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Welche Arbeit will ich machen?</a:t>
            </a:r>
          </a:p>
        </p:txBody>
      </p:sp>
    </p:spTree>
    <p:extLst>
      <p:ext uri="{BB962C8B-B14F-4D97-AF65-F5344CB8AC3E}">
        <p14:creationId xmlns:p14="http://schemas.microsoft.com/office/powerpoint/2010/main" val="32421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Uni_Wien_klassisch_SourceSansPro">
  <a:themeElements>
    <a:clrScheme name="Universität_Wien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4814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Uni Wien Image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orlage_klassisch_SourceSansPro.potx" id="{4B933040-03E0-4E5F-9D08-CE7D59DBDA72}" vid="{696DCC71-B0DE-4324-84B4-C325813A066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 Wien Promotion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ät Wien Klassisch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Uni_Wien_klassisch_SourceSansPro</Template>
  <TotalTime>0</TotalTime>
  <Words>337</Words>
  <Application>Microsoft Macintosh PowerPoint</Application>
  <PresentationFormat>Breitbild</PresentationFormat>
  <Paragraphs>122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Source Sans Pro</vt:lpstr>
      <vt:lpstr>Source Sans Pro Light</vt:lpstr>
      <vt:lpstr>Source Sans Pro Semibold</vt:lpstr>
      <vt:lpstr>Arial</vt:lpstr>
      <vt:lpstr>Uni_Wien_klassisch_SourceSansPro</vt:lpstr>
      <vt:lpstr>Selbstbestimmtes Leben: Die Deinstitutionalisierung und ihre Folgen</vt:lpstr>
      <vt:lpstr>Was ist De-Institutionalisierung?</vt:lpstr>
      <vt:lpstr>Was ist De-Institutionalisierung?</vt:lpstr>
      <vt:lpstr>De-Institutionalisierung: gemeindeintegrierte Wohnformen (Theunissen 2009, 375)</vt:lpstr>
      <vt:lpstr>PowerPoint-Präsentation</vt:lpstr>
      <vt:lpstr>PowerPoint-Präsentation</vt:lpstr>
      <vt:lpstr>PowerPoint-Präsentation</vt:lpstr>
      <vt:lpstr>Zusammenfassung: De-Institutionalisierung</vt:lpstr>
      <vt:lpstr>Was heißt Selbstbestimmtes Leben?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Selbstbestimmtes Leben: Die Deinstitutionalisierung und ihre Folgen</dc:title>
  <dc:creator>gertraud.kremsner@univie.ac.at</dc:creator>
  <cp:lastModifiedBy>gertraud.kremsner@univie.ac.at</cp:lastModifiedBy>
  <cp:revision>12</cp:revision>
  <dcterms:created xsi:type="dcterms:W3CDTF">2018-10-07T11:22:21Z</dcterms:created>
  <dcterms:modified xsi:type="dcterms:W3CDTF">2018-10-08T13:47:47Z</dcterms:modified>
</cp:coreProperties>
</file>